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85B"/>
    <a:srgbClr val="F4C234"/>
    <a:srgbClr val="F2B800"/>
    <a:srgbClr val="DAA600"/>
    <a:srgbClr val="F4EF11"/>
    <a:srgbClr val="07A92E"/>
    <a:srgbClr val="6D8838"/>
    <a:srgbClr val="564630"/>
    <a:srgbClr val="7660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4EFD4-4F59-4176-8027-2A7948F7ED5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A36DE-BEC1-4B83-923F-4EFE7F312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36DE-BEC1-4B83-923F-4EFE7F3126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5009-C367-43B8-831D-ADCB8AFCC438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188-208A-42C2-BCD2-31AC2DB8E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5009-C367-43B8-831D-ADCB8AFCC438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188-208A-42C2-BCD2-31AC2DB8E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5009-C367-43B8-831D-ADCB8AFCC438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188-208A-42C2-BCD2-31AC2DB8E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5009-C367-43B8-831D-ADCB8AFCC438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188-208A-42C2-BCD2-31AC2DB8E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5009-C367-43B8-831D-ADCB8AFCC438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188-208A-42C2-BCD2-31AC2DB8E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5009-C367-43B8-831D-ADCB8AFCC438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188-208A-42C2-BCD2-31AC2DB8E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5009-C367-43B8-831D-ADCB8AFCC438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188-208A-42C2-BCD2-31AC2DB8E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5009-C367-43B8-831D-ADCB8AFCC438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188-208A-42C2-BCD2-31AC2DB8E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5009-C367-43B8-831D-ADCB8AFCC438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188-208A-42C2-BCD2-31AC2DB8E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5009-C367-43B8-831D-ADCB8AFCC438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188-208A-42C2-BCD2-31AC2DB8E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5009-C367-43B8-831D-ADCB8AFCC438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188-208A-42C2-BCD2-31AC2DB8E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05009-C367-43B8-831D-ADCB8AFCC438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1B188-208A-42C2-BCD2-31AC2DB8E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resource/2528591/spoji-re%c4%8di-sa-onim-%c5%a1to-zna%c4%8de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youtube.com/watch?v=LvWRljfb5wI&amp;feature=youtu.be" TargetMode="External"/><Relationship Id="rId7" Type="http://schemas.openxmlformats.org/officeDocument/2006/relationships/hyperlink" Target="https://wordwall.net/resource/2528004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resource/2525812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docs.google.com/forms/d/e/1FAIpQLSeZFwriwDwG3Bci0P3L5t7aT4NVVCuwIXXwJ91UzOGoH74rwQ/viewform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padlet.com/srpskaskolaberlin/wz1u2pch00si3141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iew.genial.ly/5ecd13282f97a70d0e087183/interactive-image-moa-otabina-srbia-znameniti-udi-moga-zavichaa-mihalo-pupin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adlet.com/srpskaskolaberlin/orlubmhi8ztol2n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igsawplanet.com/?rc=play&amp;pid=20bfa0187867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hyperlink" Target="https://docs.google.com/forms/d/e/1FAIpQLSecUqO214f3OXjDxEwpj_se8uL2gCEEcV6KfSjgHXwJA6blYQ/viewform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www.slideserve.com/Srpskaskolaberlin/9941288-powerpoint-ppt-presentatio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ordwall.net/resource/2528591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padlet.com/srpskaskolaberlin/eg2u8ktaz2fc9obv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jigsawplanet.com/?rc=play&amp;pid=1bd864738ecc" TargetMode="Externa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gsawplanet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" TargetMode="External"/><Relationship Id="rId11" Type="http://schemas.openxmlformats.org/officeDocument/2006/relationships/hyperlink" Target="https://padlet.com/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adlet.com/" TargetMode="External"/><Relationship Id="rId13" Type="http://schemas.openxmlformats.org/officeDocument/2006/relationships/hyperlink" Target="https://pixabay.com/" TargetMode="External"/><Relationship Id="rId18" Type="http://schemas.openxmlformats.org/officeDocument/2006/relationships/hyperlink" Target="https://www.jigsawplanet.com/" TargetMode="External"/><Relationship Id="rId3" Type="http://schemas.openxmlformats.org/officeDocument/2006/relationships/hyperlink" Target="http://www.mihajlopupin.rs/" TargetMode="External"/><Relationship Id="rId7" Type="http://schemas.openxmlformats.org/officeDocument/2006/relationships/hyperlink" Target="https://zoom.us/" TargetMode="External"/><Relationship Id="rId12" Type="http://schemas.openxmlformats.org/officeDocument/2006/relationships/hyperlink" Target="https://www.magix.com/us/music/sound-forge/" TargetMode="External"/><Relationship Id="rId17" Type="http://schemas.openxmlformats.org/officeDocument/2006/relationships/hyperlink" Target="https://wordwall.net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intl/sr_rs/forms/about/" TargetMode="External"/><Relationship Id="rId11" Type="http://schemas.openxmlformats.org/officeDocument/2006/relationships/hyperlink" Target="https://www.microsoft.com/sr-latn-rs/microsoft-365/powerpoint" TargetMode="External"/><Relationship Id="rId5" Type="http://schemas.openxmlformats.org/officeDocument/2006/relationships/hyperlink" Target="https://classroom.google.com/" TargetMode="External"/><Relationship Id="rId15" Type="http://schemas.openxmlformats.org/officeDocument/2006/relationships/hyperlink" Target="https://www.slideserve.com/" TargetMode="External"/><Relationship Id="rId10" Type="http://schemas.openxmlformats.org/officeDocument/2006/relationships/hyperlink" Target="https://support.microsoft.com/en-us/help/18614/windows-essentials" TargetMode="External"/><Relationship Id="rId4" Type="http://schemas.openxmlformats.org/officeDocument/2006/relationships/hyperlink" Target="http://www.muzejpupina.rs/" TargetMode="External"/><Relationship Id="rId9" Type="http://schemas.openxmlformats.org/officeDocument/2006/relationships/hyperlink" Target="https://www.freescreenrecording.com/" TargetMode="External"/><Relationship Id="rId14" Type="http://schemas.openxmlformats.org/officeDocument/2006/relationships/hyperlink" Target="https://view.genial.ly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-863418_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70" y="0"/>
            <a:ext cx="9215470" cy="69294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0100" y="428604"/>
            <a:ext cx="6981783" cy="4308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Конкурс </a:t>
            </a:r>
            <a:r>
              <a:rPr lang="sr-Cyrl-R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избор најбољих примера наставе на даљину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0232" y="2643182"/>
            <a:ext cx="4929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Магија је у рукама наставника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13044" y="5427005"/>
            <a:ext cx="53019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Допунска школа на српском језику Берлин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270" y="5988626"/>
            <a:ext cx="34323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Наставник – Милана Ракић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3517944"/>
            <a:ext cx="8633646" cy="55399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sr-Cyrl-R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МИХАЈЛО ПУПИН – ОД ПАШЊАКА ДО ВЕЧНЕ СЛАВЕ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-02-05-c71a8d718c294edc7e4ae8f6c41f7bd7c2b23e22bf4c082fef0f48122a62ad83_9fd596d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5094944"/>
            <a:ext cx="8643998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1500" b="1" dirty="0" smtClean="0">
                <a:solidFill>
                  <a:schemeClr val="tx2">
                    <a:lumMod val="50000"/>
                  </a:schemeClr>
                </a:solidFill>
              </a:rPr>
              <a:t>Аутор презентације и  представљеног примера наставе одржане на даљину</a:t>
            </a:r>
          </a:p>
          <a:p>
            <a:pPr algn="ctr"/>
            <a:endParaRPr lang="sr-Cyrl-RS" sz="15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sr-Cyrl-RS" sz="1500" b="1" dirty="0" smtClean="0">
                <a:solidFill>
                  <a:schemeClr val="tx2">
                    <a:lumMod val="50000"/>
                  </a:schemeClr>
                </a:solidFill>
              </a:rPr>
              <a:t>Милана Ракић,</a:t>
            </a:r>
          </a:p>
          <a:p>
            <a:pPr algn="ctr"/>
            <a:endParaRPr lang="sr-Cyrl-RS" sz="15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sr-Cyrl-CS" sz="15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sr-Cyrl-RS" sz="1500" b="1" dirty="0" smtClean="0">
                <a:solidFill>
                  <a:schemeClr val="tx2">
                    <a:lumMod val="50000"/>
                  </a:schemeClr>
                </a:solidFill>
              </a:rPr>
              <a:t>астер професор језика и књижевности и наставник Допунске школе на српском језику у Берлину</a:t>
            </a:r>
          </a:p>
          <a:p>
            <a:pPr algn="ctr"/>
            <a:r>
              <a:rPr lang="sr-Cyrl-CS" sz="15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sr-Cyrl-RS" sz="1500" b="1" smtClean="0">
                <a:solidFill>
                  <a:schemeClr val="tx2">
                    <a:lumMod val="50000"/>
                  </a:schemeClr>
                </a:solidFill>
              </a:rPr>
              <a:t>ај </a:t>
            </a:r>
            <a:r>
              <a:rPr lang="sr-Cyrl-RS" sz="1500" b="1" dirty="0" smtClean="0">
                <a:solidFill>
                  <a:schemeClr val="tx2">
                    <a:lumMod val="50000"/>
                  </a:schemeClr>
                </a:solidFill>
              </a:rPr>
              <a:t>2020. године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viber_image_2020-05-31_20-12-20.jpg"/>
          <p:cNvPicPr>
            <a:picLocks noChangeAspect="1"/>
          </p:cNvPicPr>
          <p:nvPr/>
        </p:nvPicPr>
        <p:blipFill>
          <a:blip r:embed="rId3"/>
          <a:srcRect l="4348" r="30435" b="27537"/>
          <a:stretch>
            <a:fillRect/>
          </a:stretch>
        </p:blipFill>
        <p:spPr>
          <a:xfrm flipH="1">
            <a:off x="6000760" y="214290"/>
            <a:ext cx="2757506" cy="2297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viber_image_2020-05-31_20-12-20 -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2952770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PicsArt_05-26-03.24.59.png"/>
          <p:cNvPicPr>
            <a:picLocks noChangeAspect="1"/>
          </p:cNvPicPr>
          <p:nvPr/>
        </p:nvPicPr>
        <p:blipFill>
          <a:blip r:embed="rId5" cstate="print"/>
          <a:srcRect b="12765"/>
          <a:stretch>
            <a:fillRect/>
          </a:stretch>
        </p:blipFill>
        <p:spPr>
          <a:xfrm rot="21079047">
            <a:off x="857317" y="220511"/>
            <a:ext cx="1506695" cy="1902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-863418_1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70" y="0"/>
            <a:ext cx="9215470" cy="69294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86446" y="142852"/>
            <a:ext cx="3214710" cy="2246769"/>
          </a:xfrm>
          <a:prstGeom prst="rect">
            <a:avLst/>
          </a:prstGeom>
          <a:solidFill>
            <a:srgbClr val="766042"/>
          </a:solidFill>
        </p:spPr>
        <p:txBody>
          <a:bodyPr wrap="square">
            <a:spAutoFit/>
          </a:bodyPr>
          <a:lstStyle/>
          <a:p>
            <a:pPr marL="90488"/>
            <a:endParaRPr lang="sr-Cyrl-RS" sz="1400" dirty="0" smtClean="0">
              <a:solidFill>
                <a:schemeClr val="bg1"/>
              </a:solidFill>
            </a:endParaRPr>
          </a:p>
          <a:p>
            <a:pPr marL="90488"/>
            <a:r>
              <a:rPr lang="sr-Cyrl-RS" sz="1400" dirty="0" smtClean="0">
                <a:solidFill>
                  <a:schemeClr val="bg1"/>
                </a:solidFill>
              </a:rPr>
              <a:t>У оквиру наставне теме ‘’Од пашњака до научењака’’,  кроз области </a:t>
            </a:r>
            <a:r>
              <a:rPr lang="sr-Cyrl-RS" sz="1400" b="1" dirty="0" smtClean="0">
                <a:solidFill>
                  <a:schemeClr val="bg1"/>
                </a:solidFill>
              </a:rPr>
              <a:t>Књижевност,</a:t>
            </a:r>
            <a:r>
              <a:rPr lang="sr-Cyrl-RS" sz="1400" dirty="0" smtClean="0">
                <a:solidFill>
                  <a:schemeClr val="bg1"/>
                </a:solidFill>
              </a:rPr>
              <a:t> </a:t>
            </a:r>
            <a:r>
              <a:rPr lang="sr-Cyrl-RS" sz="1400" b="1" dirty="0" smtClean="0">
                <a:solidFill>
                  <a:schemeClr val="bg1"/>
                </a:solidFill>
              </a:rPr>
              <a:t>Језичка култура</a:t>
            </a:r>
            <a:r>
              <a:rPr lang="sr-Cyrl-RS" sz="1400" dirty="0" smtClean="0">
                <a:solidFill>
                  <a:schemeClr val="bg1"/>
                </a:solidFill>
              </a:rPr>
              <a:t> (Говорење и слушање, читање и разумевање прочитаног и писање), </a:t>
            </a:r>
            <a:r>
              <a:rPr lang="sr-Cyrl-RS" sz="1400" b="1" dirty="0" smtClean="0">
                <a:solidFill>
                  <a:schemeClr val="bg1"/>
                </a:solidFill>
              </a:rPr>
              <a:t>Најстарија прошлост Србије</a:t>
            </a:r>
            <a:r>
              <a:rPr lang="sr-Cyrl-RS" sz="1400" dirty="0" smtClean="0">
                <a:solidFill>
                  <a:schemeClr val="bg1"/>
                </a:solidFill>
              </a:rPr>
              <a:t> и </a:t>
            </a:r>
            <a:r>
              <a:rPr lang="sr-Cyrl-RS" sz="1400" b="1" dirty="0" smtClean="0">
                <a:solidFill>
                  <a:schemeClr val="bg1"/>
                </a:solidFill>
              </a:rPr>
              <a:t>Визуелна уметност</a:t>
            </a:r>
            <a:r>
              <a:rPr lang="sr-Cyrl-RS" sz="1400" dirty="0" smtClean="0">
                <a:solidFill>
                  <a:schemeClr val="bg1"/>
                </a:solidFill>
              </a:rPr>
              <a:t>, планирани и затим остварени исходи су следећи:</a:t>
            </a:r>
          </a:p>
          <a:p>
            <a:pPr marL="90488"/>
            <a:endParaRPr lang="sr-Cyrl-RS" sz="14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8" y="142852"/>
            <a:ext cx="5643570" cy="160043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90488"/>
            <a:r>
              <a:rPr lang="sr-Cyrl-RS" sz="1400" b="1" dirty="0" smtClean="0">
                <a:solidFill>
                  <a:schemeClr val="bg1"/>
                </a:solidFill>
              </a:rPr>
              <a:t>Обухват деце: </a:t>
            </a:r>
            <a:r>
              <a:rPr lang="sr-Cyrl-RS" sz="1400" dirty="0">
                <a:solidFill>
                  <a:schemeClr val="bg1"/>
                </a:solidFill>
              </a:rPr>
              <a:t>ученици средње групе (4, 5. и 6. разред) наставног пункта </a:t>
            </a:r>
            <a:r>
              <a:rPr lang="sr-Cyrl-RS" sz="1400" dirty="0" smtClean="0">
                <a:solidFill>
                  <a:schemeClr val="bg1"/>
                </a:solidFill>
              </a:rPr>
              <a:t>Шарлотенбург из Берлина, </a:t>
            </a:r>
            <a:r>
              <a:rPr lang="de-CH" sz="1400" dirty="0" smtClean="0">
                <a:solidFill>
                  <a:schemeClr val="bg1"/>
                </a:solidFill>
              </a:rPr>
              <a:t>кој</a:t>
            </a:r>
            <a:r>
              <a:rPr lang="sr-Cyrl-RS" sz="1400" dirty="0" smtClean="0">
                <a:solidFill>
                  <a:schemeClr val="bg1"/>
                </a:solidFill>
              </a:rPr>
              <a:t>и наставу, под покровитељством Министарства просвете, науке и технолошког развоја Републике Србије,</a:t>
            </a:r>
            <a:r>
              <a:rPr lang="de-CH" sz="1400" dirty="0" smtClean="0">
                <a:solidFill>
                  <a:schemeClr val="bg1"/>
                </a:solidFill>
              </a:rPr>
              <a:t> похађају по Посебном програму основног образовања и васпитања у иностранству</a:t>
            </a:r>
            <a:r>
              <a:rPr lang="sr-Cyrl-RS" sz="1400" dirty="0" smtClean="0">
                <a:solidFill>
                  <a:schemeClr val="bg1"/>
                </a:solidFill>
              </a:rPr>
              <a:t>.</a:t>
            </a:r>
          </a:p>
          <a:p>
            <a:pPr marL="90488"/>
            <a:endParaRPr lang="sr-Cyrl-RS" sz="1400" b="1" dirty="0">
              <a:solidFill>
                <a:schemeClr val="bg1"/>
              </a:solidFill>
            </a:endParaRPr>
          </a:p>
          <a:p>
            <a:pPr marL="90488"/>
            <a:r>
              <a:rPr lang="sr-Cyrl-RS" sz="1400" b="1" dirty="0" smtClean="0">
                <a:solidFill>
                  <a:schemeClr val="bg1"/>
                </a:solidFill>
              </a:rPr>
              <a:t>Време реализације: </a:t>
            </a:r>
            <a:r>
              <a:rPr lang="sr-Cyrl-RS" sz="1400" dirty="0" smtClean="0">
                <a:solidFill>
                  <a:schemeClr val="bg1"/>
                </a:solidFill>
              </a:rPr>
              <a:t>мај 2020. године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71438" y="1714488"/>
            <a:ext cx="5643570" cy="357187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/>
          <a:lstStyle/>
          <a:p>
            <a:pPr marL="88900" marR="0" lvl="0" indent="15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Наставна јединица  припремљена је</a:t>
            </a:r>
            <a:r>
              <a:rPr kumimoji="0" lang="sr-Cyrl-RS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спроведена по </a:t>
            </a:r>
            <a:r>
              <a:rPr kumimoji="0" lang="de-C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Посебн</a:t>
            </a: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ом</a:t>
            </a:r>
            <a:r>
              <a:rPr kumimoji="0" lang="de-C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програм</a:t>
            </a: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</a:t>
            </a:r>
            <a:r>
              <a:rPr kumimoji="0" lang="de-C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основног образовања и васпитања у иностранству</a:t>
            </a:r>
            <a:r>
              <a:rPr lang="sr-Cyrl-RS" sz="1400" b="1" dirty="0" smtClean="0">
                <a:solidFill>
                  <a:schemeClr val="bg1"/>
                </a:solidFill>
                <a:latin typeface="+mj-lt"/>
              </a:rPr>
              <a:t>. Целокупан ток вођен је по принципима </a:t>
            </a: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интегративне и пројектне наставе, организоване на даљину.</a:t>
            </a:r>
            <a:endParaRPr lang="sr-Cyrl-RS" sz="1400" b="1" dirty="0">
              <a:solidFill>
                <a:schemeClr val="bg1"/>
              </a:solidFill>
              <a:latin typeface="+mj-lt"/>
            </a:endParaRPr>
          </a:p>
          <a:p>
            <a:pPr marL="88900" marR="0" lvl="0" indent="15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Међупредметно</a:t>
            </a:r>
            <a:r>
              <a:rPr kumimoji="0" lang="sr-Cyrl-RS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повезивање спроведено је кроз  три предмета:</a:t>
            </a:r>
          </a:p>
          <a:p>
            <a:pPr marL="88900" marR="0" lvl="0" indent="15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RS" sz="1400" baseline="0" dirty="0" smtClean="0">
                <a:solidFill>
                  <a:schemeClr val="bg1"/>
                </a:solidFill>
                <a:latin typeface="+mj-lt"/>
              </a:rPr>
              <a:t>1.</a:t>
            </a:r>
            <a:r>
              <a:rPr lang="sr-Cyrl-RS" sz="1400" dirty="0" smtClean="0">
                <a:solidFill>
                  <a:schemeClr val="bg1"/>
                </a:solidFill>
                <a:latin typeface="+mj-lt"/>
              </a:rPr>
              <a:t> Српски језик</a:t>
            </a:r>
          </a:p>
          <a:p>
            <a:pPr marL="88900" marR="0" lvl="0" indent="15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</a:t>
            </a:r>
            <a:r>
              <a:rPr kumimoji="0" lang="sr-Cyrl-RS" sz="1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Моја отаџбина Србија</a:t>
            </a:r>
          </a:p>
          <a:p>
            <a:pPr marL="88900" marR="0" lvl="0" indent="15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RS" sz="1400" baseline="0" dirty="0" smtClean="0">
                <a:solidFill>
                  <a:schemeClr val="bg1"/>
                </a:solidFill>
                <a:latin typeface="+mj-lt"/>
              </a:rPr>
              <a:t>3.</a:t>
            </a:r>
            <a:r>
              <a:rPr lang="sr-Cyrl-RS" sz="1400" dirty="0" smtClean="0">
                <a:solidFill>
                  <a:schemeClr val="bg1"/>
                </a:solidFill>
                <a:latin typeface="+mj-lt"/>
              </a:rPr>
              <a:t> Основи културе српског народа</a:t>
            </a:r>
          </a:p>
          <a:p>
            <a:pPr marL="88900" marR="0" lvl="0" indent="15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RS" sz="1400" b="1" dirty="0" smtClean="0">
              <a:solidFill>
                <a:schemeClr val="bg1"/>
              </a:solidFill>
            </a:endParaRPr>
          </a:p>
          <a:p>
            <a:pPr marL="88900" marR="0" lvl="0" indent="1588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CH" sz="1400" b="1" dirty="0" smtClean="0">
                <a:solidFill>
                  <a:schemeClr val="bg1"/>
                </a:solidFill>
              </a:rPr>
              <a:t>Облици рада:</a:t>
            </a:r>
            <a:r>
              <a:rPr lang="de-CH" sz="1400" dirty="0" smtClean="0">
                <a:solidFill>
                  <a:schemeClr val="bg1"/>
                </a:solidFill>
              </a:rPr>
              <a:t> групни рад, индивидуални, фронтални</a:t>
            </a:r>
            <a:endParaRPr lang="sr-Cyrl-RS" sz="1400" dirty="0" smtClean="0">
              <a:solidFill>
                <a:schemeClr val="bg1"/>
              </a:solidFill>
            </a:endParaRPr>
          </a:p>
          <a:p>
            <a:pPr marL="88900" marR="0" lvl="0" indent="15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CH" sz="1400" b="1" dirty="0" smtClean="0">
                <a:solidFill>
                  <a:schemeClr val="bg1"/>
                </a:solidFill>
              </a:rPr>
              <a:t>Методе и технике: </a:t>
            </a:r>
            <a:r>
              <a:rPr lang="de-CH" sz="1400" dirty="0" smtClean="0">
                <a:solidFill>
                  <a:schemeClr val="bg1"/>
                </a:solidFill>
              </a:rPr>
              <a:t>интерактивна, кооперативна, партиципативна, метoда самoсталних ученичких радoва, метoде запажања и пoсреднoг пoказивања (илустрације, слике, звуци,</a:t>
            </a:r>
            <a:r>
              <a:rPr lang="sr-Cyrl-RS" sz="1400" dirty="0" smtClean="0">
                <a:solidFill>
                  <a:schemeClr val="bg1"/>
                </a:solidFill>
              </a:rPr>
              <a:t> видео-материјали,</a:t>
            </a:r>
            <a:r>
              <a:rPr lang="de-CH" sz="1400" dirty="0" smtClean="0">
                <a:solidFill>
                  <a:schemeClr val="bg1"/>
                </a:solidFill>
              </a:rPr>
              <a:t> књиге, списи</a:t>
            </a:r>
            <a:r>
              <a:rPr lang="sr-Cyrl-RS" sz="1400" dirty="0" smtClean="0">
                <a:solidFill>
                  <a:schemeClr val="bg1"/>
                </a:solidFill>
              </a:rPr>
              <a:t>, видео-игре</a:t>
            </a:r>
            <a:r>
              <a:rPr lang="de-CH" sz="1400" dirty="0" smtClean="0">
                <a:solidFill>
                  <a:schemeClr val="bg1"/>
                </a:solidFill>
              </a:rPr>
              <a:t>), компаративна.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88900" marR="0" lvl="0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88900" marR="0" lvl="0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8" y="5286388"/>
            <a:ext cx="5643570" cy="1428760"/>
          </a:xfrm>
          <a:prstGeom prst="rect">
            <a:avLst/>
          </a:prstGeom>
          <a:solidFill>
            <a:srgbClr val="6D8838"/>
          </a:solidFill>
        </p:spPr>
        <p:txBody>
          <a:bodyPr wrap="square" rtlCol="0">
            <a:spAutoFit/>
          </a:bodyPr>
          <a:lstStyle/>
          <a:p>
            <a:pPr marL="90488"/>
            <a:r>
              <a:rPr lang="sr-Cyrl-RS" sz="1400" b="1" dirty="0" smtClean="0">
                <a:solidFill>
                  <a:schemeClr val="bg1"/>
                </a:solidFill>
              </a:rPr>
              <a:t>Активности предвиђене пројектом: </a:t>
            </a:r>
            <a:r>
              <a:rPr lang="sr-Cyrl-RS" sz="1400" b="1" dirty="0">
                <a:solidFill>
                  <a:schemeClr val="bg1"/>
                </a:solidFill>
              </a:rPr>
              <a:t>н</a:t>
            </a:r>
            <a:r>
              <a:rPr lang="sr-Cyrl-RS" sz="1400" dirty="0" smtClean="0">
                <a:solidFill>
                  <a:schemeClr val="bg1"/>
                </a:solidFill>
              </a:rPr>
              <a:t>ајава </a:t>
            </a:r>
            <a:r>
              <a:rPr lang="sr-Cyrl-RS" sz="1400" dirty="0">
                <a:solidFill>
                  <a:schemeClr val="bg1"/>
                </a:solidFill>
              </a:rPr>
              <a:t>пројекта, формулисање задатака и начина прикупљања информација, формирање група и израда плана активности, прикупљање материјала за презентацију, селекција материјала, договор о начину комуникације током припреме и одржавања часова, реализација наставне </a:t>
            </a:r>
            <a:r>
              <a:rPr lang="sr-Cyrl-RS" sz="1400" dirty="0" smtClean="0">
                <a:solidFill>
                  <a:schemeClr val="bg1"/>
                </a:solidFill>
              </a:rPr>
              <a:t>јединице и евалуација кроз  радове,</a:t>
            </a:r>
            <a:r>
              <a:rPr lang="sr-Latn-RS" sz="1400" dirty="0" smtClean="0">
                <a:solidFill>
                  <a:schemeClr val="bg1"/>
                </a:solidFill>
              </a:rPr>
              <a:t> </a:t>
            </a:r>
            <a:r>
              <a:rPr lang="sr-Cyrl-RS" sz="1400" dirty="0" smtClean="0">
                <a:solidFill>
                  <a:schemeClr val="bg1"/>
                </a:solidFill>
              </a:rPr>
              <a:t>игре, разговоре и домаће задатке.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57884" y="3143248"/>
            <a:ext cx="3143272" cy="3539430"/>
          </a:xfrm>
          <a:prstGeom prst="rect">
            <a:avLst/>
          </a:prstGeom>
          <a:solidFill>
            <a:srgbClr val="564630"/>
          </a:solidFill>
        </p:spPr>
        <p:txBody>
          <a:bodyPr wrap="square">
            <a:spAutoFit/>
          </a:bodyPr>
          <a:lstStyle/>
          <a:p>
            <a:pPr marL="90488"/>
            <a:r>
              <a:rPr lang="sr-Cyrl-RS" sz="1400" b="1" dirty="0" smtClean="0">
                <a:solidFill>
                  <a:schemeClr val="bg1"/>
                </a:solidFill>
              </a:rPr>
              <a:t>Српски језик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90488"/>
            <a:r>
              <a:rPr lang="sr-Cyrl-RS" sz="1400" dirty="0" smtClean="0">
                <a:solidFill>
                  <a:schemeClr val="bg1"/>
                </a:solidFill>
              </a:rPr>
              <a:t>– чита ћирилички и латинички текст;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90488"/>
            <a:r>
              <a:rPr lang="sr-Cyrl-RS" sz="1400" dirty="0" smtClean="0">
                <a:solidFill>
                  <a:schemeClr val="bg1"/>
                </a:solidFill>
              </a:rPr>
              <a:t>– разуме оно што прочита;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90488"/>
            <a:r>
              <a:rPr lang="sr-Cyrl-RS" sz="1400" dirty="0" smtClean="0">
                <a:solidFill>
                  <a:schemeClr val="bg1"/>
                </a:solidFill>
              </a:rPr>
              <a:t>– тумачи поступке књижевних ликова, процењује их и износи своје ставове о њима;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90488"/>
            <a:r>
              <a:rPr lang="sr-Cyrl-RS" sz="1400" dirty="0" smtClean="0">
                <a:solidFill>
                  <a:schemeClr val="bg1"/>
                </a:solidFill>
              </a:rPr>
              <a:t>– сачини план текста.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90488"/>
            <a:r>
              <a:rPr lang="sr-Cyrl-RS" sz="1400" dirty="0" smtClean="0">
                <a:solidFill>
                  <a:schemeClr val="bg1"/>
                </a:solidFill>
              </a:rPr>
              <a:t> 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90488"/>
            <a:r>
              <a:rPr lang="sr-Cyrl-RS" sz="1400" b="1" dirty="0" smtClean="0">
                <a:solidFill>
                  <a:schemeClr val="bg1"/>
                </a:solidFill>
              </a:rPr>
              <a:t>Моја отаџбина Србија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90488"/>
            <a:r>
              <a:rPr lang="sr-Cyrl-RS" sz="1400" dirty="0" smtClean="0">
                <a:solidFill>
                  <a:schemeClr val="bg1"/>
                </a:solidFill>
              </a:rPr>
              <a:t>– презентује податке о завичају и/или Србији, прикупљене истраживањем на различите начине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90488"/>
            <a:r>
              <a:rPr lang="sr-Cyrl-RS" sz="1400" dirty="0" smtClean="0">
                <a:solidFill>
                  <a:schemeClr val="bg1"/>
                </a:solidFill>
              </a:rPr>
              <a:t> 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90488"/>
            <a:r>
              <a:rPr lang="sr-Cyrl-RS" sz="1400" b="1" dirty="0" smtClean="0">
                <a:solidFill>
                  <a:schemeClr val="bg1"/>
                </a:solidFill>
              </a:rPr>
              <a:t>Основи културе српског народа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90488"/>
            <a:r>
              <a:rPr lang="sr-Cyrl-RS" sz="1400" dirty="0" smtClean="0">
                <a:solidFill>
                  <a:schemeClr val="bg1"/>
                </a:solidFill>
              </a:rPr>
              <a:t>– изражава утиске, сазнања и сећања материјалом и техником по избору.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-863418_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70" y="0"/>
            <a:ext cx="9215470" cy="692946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0" y="-24"/>
            <a:ext cx="6286512" cy="4572032"/>
          </a:xfrm>
          <a:prstGeom prst="wedgeRoundRectCallou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38" y="0"/>
            <a:ext cx="621507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Српски језик</a:t>
            </a:r>
          </a:p>
          <a:p>
            <a:pPr algn="ctr"/>
            <a:r>
              <a:rPr lang="sr-Cyrl-RS" sz="1400" dirty="0" smtClean="0">
                <a:solidFill>
                  <a:schemeClr val="bg1"/>
                </a:solidFill>
              </a:rPr>
              <a:t>‘</a:t>
            </a:r>
            <a:r>
              <a:rPr lang="sr-Cyrl-RS" sz="1400" b="1" dirty="0" smtClean="0">
                <a:solidFill>
                  <a:schemeClr val="bg1"/>
                </a:solidFill>
              </a:rPr>
              <a:t>’Од пашњака до научењака</a:t>
            </a:r>
            <a:r>
              <a:rPr lang="sr-Cyrl-RS" sz="1400" dirty="0" smtClean="0">
                <a:solidFill>
                  <a:schemeClr val="bg1"/>
                </a:solidFill>
              </a:rPr>
              <a:t>’’ (одломак),</a:t>
            </a:r>
          </a:p>
          <a:p>
            <a:pPr algn="ctr"/>
            <a:r>
              <a:rPr lang="sr-Cyrl-RS" sz="1400" dirty="0" smtClean="0">
                <a:solidFill>
                  <a:schemeClr val="bg1"/>
                </a:solidFill>
              </a:rPr>
              <a:t>Михајло Пупин</a:t>
            </a:r>
          </a:p>
          <a:p>
            <a:pPr algn="ctr"/>
            <a:endParaRPr lang="sr-Cyrl-RS" sz="1400" dirty="0" smtClean="0">
              <a:solidFill>
                <a:schemeClr val="bg1"/>
              </a:solidFill>
            </a:endParaRPr>
          </a:p>
          <a:p>
            <a:pPr marL="342900" indent="-260350"/>
            <a:r>
              <a:rPr lang="sr-Cyrl-RS" sz="1400" dirty="0" smtClean="0">
                <a:solidFill>
                  <a:schemeClr val="bg1"/>
                </a:solidFill>
              </a:rPr>
              <a:t>1. Разговор  путем апликације </a:t>
            </a:r>
            <a:r>
              <a:rPr lang="sr-Latn-RS" sz="1400" b="1" dirty="0" smtClean="0">
                <a:solidFill>
                  <a:schemeClr val="bg1"/>
                </a:solidFill>
              </a:rPr>
              <a:t>Zoom</a:t>
            </a:r>
            <a:r>
              <a:rPr lang="sr-Cyrl-RS" sz="1400" dirty="0" smtClean="0">
                <a:solidFill>
                  <a:schemeClr val="bg1"/>
                </a:solidFill>
              </a:rPr>
              <a:t> о важности учења и знања.</a:t>
            </a:r>
          </a:p>
          <a:p>
            <a:pPr marL="342900" indent="-260350"/>
            <a:r>
              <a:rPr lang="sr-Cyrl-RS" sz="1400" dirty="0" smtClean="0">
                <a:solidFill>
                  <a:schemeClr val="bg1"/>
                </a:solidFill>
              </a:rPr>
              <a:t>2. Слушање и гледање видео-приказа текста на следећем линку, урађеног наменски за овај час.</a:t>
            </a:r>
          </a:p>
          <a:p>
            <a:pPr marL="342900" indent="-260350"/>
            <a:r>
              <a:rPr lang="en-US" sz="1400" dirty="0" smtClean="0">
                <a:solidFill>
                  <a:schemeClr val="bg1"/>
                </a:solidFill>
                <a:hlinkClick r:id="rId3"/>
              </a:rPr>
              <a:t>https://www.youtube.com/watch?v=LvWRljfb5wI&amp;feature=youtu.be</a:t>
            </a:r>
            <a:endParaRPr lang="sr-Latn-RS" sz="1400" dirty="0" smtClean="0">
              <a:solidFill>
                <a:schemeClr val="bg1"/>
              </a:solidFill>
            </a:endParaRPr>
          </a:p>
          <a:p>
            <a:pPr marL="342900" indent="-260350"/>
            <a:r>
              <a:rPr lang="sr-Cyrl-RS" sz="1400" dirty="0" smtClean="0">
                <a:solidFill>
                  <a:schemeClr val="bg1"/>
                </a:solidFill>
              </a:rPr>
              <a:t>3. Анализа текста, откривање непознатих речи, представљање биографских и других података о Пупину, одређивање теме и порука текста, кроз разговор и излагања представника група. Радови ученика су на виртуелној школској табли.  </a:t>
            </a:r>
            <a:r>
              <a:rPr lang="en-US" sz="1400" dirty="0" smtClean="0">
                <a:solidFill>
                  <a:schemeClr val="bg1"/>
                </a:solidFill>
                <a:hlinkClick r:id="rId4"/>
              </a:rPr>
              <a:t>https://padlet.com/srpskaskolaberlin/wz1u2pch00si3141</a:t>
            </a:r>
            <a:endParaRPr lang="sr-Cyrl-RS" sz="1400" dirty="0" smtClean="0">
              <a:solidFill>
                <a:schemeClr val="bg1"/>
              </a:solidFill>
            </a:endParaRPr>
          </a:p>
          <a:p>
            <a:pPr marL="342900" indent="-260350"/>
            <a:r>
              <a:rPr lang="sr-Cyrl-RS" sz="1400" dirty="0" smtClean="0">
                <a:solidFill>
                  <a:schemeClr val="bg1"/>
                </a:solidFill>
              </a:rPr>
              <a:t>4. Провера знања на Гугл учионици путем алата Гугл упитник.</a:t>
            </a:r>
          </a:p>
          <a:p>
            <a:pPr marL="342900" indent="-260350"/>
            <a:r>
              <a:rPr lang="en-US" sz="1400" dirty="0" smtClean="0">
                <a:solidFill>
                  <a:schemeClr val="bg1"/>
                </a:solidFill>
                <a:hlinkClick r:id="rId5"/>
              </a:rPr>
              <a:t>https://docs.google.com/forms/d/e/1FAIpQLSeZFwriwDwG3Bci0P3L5t7aT4NVVCuwIXXwJ91UzOGoH74rwQ/viewform</a:t>
            </a:r>
            <a:endParaRPr lang="sr-Cyrl-RS" sz="1400" dirty="0" smtClean="0">
              <a:solidFill>
                <a:schemeClr val="bg1"/>
              </a:solidFill>
            </a:endParaRPr>
          </a:p>
          <a:p>
            <a:pPr marL="342900" indent="-260350"/>
            <a:r>
              <a:rPr lang="sr-Cyrl-RS" sz="1400" dirty="0" smtClean="0">
                <a:solidFill>
                  <a:schemeClr val="bg1"/>
                </a:solidFill>
              </a:rPr>
              <a:t>5. </a:t>
            </a:r>
            <a:r>
              <a:rPr lang="sr-Cyrl-CS" sz="1400" dirty="0" smtClean="0">
                <a:solidFill>
                  <a:schemeClr val="bg1"/>
                </a:solidFill>
              </a:rPr>
              <a:t>Провера</a:t>
            </a:r>
            <a:r>
              <a:rPr lang="sr-Cyrl-RS" sz="1400" dirty="0" smtClean="0">
                <a:solidFill>
                  <a:schemeClr val="bg1"/>
                </a:solidFill>
              </a:rPr>
              <a:t> знања кроз игру путем онлајн слагалица, укрштеница, откривалица и игара, направљених за овај час.</a:t>
            </a:r>
          </a:p>
          <a:p>
            <a:pPr marL="342900" indent="-260350"/>
            <a:r>
              <a:rPr lang="en-US" sz="1400" dirty="0" smtClean="0">
                <a:solidFill>
                  <a:schemeClr val="bg1"/>
                </a:solidFill>
                <a:hlinkClick r:id="rId6"/>
              </a:rPr>
              <a:t>https://wordwall.net/resource/2525812</a:t>
            </a:r>
            <a:endParaRPr lang="sr-Cyrl-RS" sz="1400" dirty="0" smtClean="0">
              <a:solidFill>
                <a:schemeClr val="bg1"/>
              </a:solidFill>
            </a:endParaRPr>
          </a:p>
          <a:p>
            <a:pPr marL="342900" indent="-260350"/>
            <a:r>
              <a:rPr lang="en-US" sz="1400" dirty="0" smtClean="0">
                <a:solidFill>
                  <a:schemeClr val="bg1"/>
                </a:solidFill>
                <a:hlinkClick r:id="rId7"/>
              </a:rPr>
              <a:t>https://wordwall.net/resource/2528004</a:t>
            </a:r>
            <a:endParaRPr lang="sr-Cyrl-RS" sz="1400" dirty="0" smtClean="0">
              <a:solidFill>
                <a:schemeClr val="bg1"/>
              </a:solidFill>
            </a:endParaRPr>
          </a:p>
          <a:p>
            <a:pPr marL="342900" indent="-260350"/>
            <a:r>
              <a:rPr lang="en-US" sz="1400" dirty="0" smtClean="0">
                <a:solidFill>
                  <a:schemeClr val="bg1"/>
                </a:solidFill>
                <a:hlinkClick r:id="rId8"/>
              </a:rPr>
              <a:t>https://wordwall.net/resource/2528591/spoji-re%c4%8di-sa-onim-%c5%a1to-zna%c4%8de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 descr="PicsArt_05-26-03.24.59.png"/>
          <p:cNvPicPr>
            <a:picLocks noChangeAspect="1"/>
          </p:cNvPicPr>
          <p:nvPr/>
        </p:nvPicPr>
        <p:blipFill>
          <a:blip r:embed="rId9" cstate="print"/>
          <a:srcRect b="12821"/>
          <a:stretch>
            <a:fillRect/>
          </a:stretch>
        </p:blipFill>
        <p:spPr>
          <a:xfrm>
            <a:off x="-71470" y="4572008"/>
            <a:ext cx="1837091" cy="22859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642918"/>
            <a:ext cx="2357454" cy="13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702" y="2000240"/>
            <a:ext cx="2307431" cy="129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40471" y="3357562"/>
            <a:ext cx="228924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UPITNIK SRPSKI JEZI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9322" y="4998988"/>
            <a:ext cx="3000396" cy="1699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brary-1147816_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  <p:pic>
        <p:nvPicPr>
          <p:cNvPr id="4" name="Picture 3" descr="chalk-board-303457_1280.png"/>
          <p:cNvPicPr>
            <a:picLocks noChangeAspect="1"/>
          </p:cNvPicPr>
          <p:nvPr/>
        </p:nvPicPr>
        <p:blipFill>
          <a:blip r:embed="rId3">
            <a:lum bright="10000"/>
          </a:blip>
          <a:srcRect b="5212"/>
          <a:stretch>
            <a:fillRect/>
          </a:stretch>
        </p:blipFill>
        <p:spPr>
          <a:xfrm>
            <a:off x="919454" y="0"/>
            <a:ext cx="8224546" cy="6858000"/>
          </a:xfrm>
          <a:prstGeom prst="rect">
            <a:avLst/>
          </a:prstGeom>
        </p:spPr>
      </p:pic>
      <p:pic>
        <p:nvPicPr>
          <p:cNvPr id="3" name="Picture 2" descr="PicsArt_05-26-03.28.17.png"/>
          <p:cNvPicPr>
            <a:picLocks noChangeAspect="1"/>
          </p:cNvPicPr>
          <p:nvPr/>
        </p:nvPicPr>
        <p:blipFill>
          <a:blip r:embed="rId4"/>
          <a:srcRect l="36327"/>
          <a:stretch>
            <a:fillRect/>
          </a:stretch>
        </p:blipFill>
        <p:spPr>
          <a:xfrm>
            <a:off x="-32" y="2986416"/>
            <a:ext cx="2214578" cy="3943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285728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chemeClr val="bg1"/>
                </a:solidFill>
              </a:rPr>
              <a:t>Моја отаџбина Србија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sr-Cyrl-RS" dirty="0">
                <a:solidFill>
                  <a:schemeClr val="bg1"/>
                </a:solidFill>
              </a:rPr>
              <a:t>Знаменити људи српске прошлости,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sr-Cyrl-RS" b="1" dirty="0">
                <a:solidFill>
                  <a:schemeClr val="bg1"/>
                </a:solidFill>
              </a:rPr>
              <a:t>Михајло Пупин, живот и дело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Pupin, portr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214290"/>
            <a:ext cx="1000132" cy="1445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12" y="1318330"/>
            <a:ext cx="63579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r-Cyrl-RS" sz="1400" dirty="0" smtClean="0">
                <a:solidFill>
                  <a:schemeClr val="bg1"/>
                </a:solidFill>
              </a:rPr>
              <a:t>1. Увод у час путем решавања слагалице и откривања лика Михајла Пупина.</a:t>
            </a:r>
          </a:p>
          <a:p>
            <a:pPr marL="342900" indent="-342900"/>
            <a:r>
              <a:rPr lang="en-US" sz="1400" dirty="0" smtClean="0">
                <a:solidFill>
                  <a:schemeClr val="bg1"/>
                </a:solidFill>
                <a:hlinkClick r:id="rId6"/>
              </a:rPr>
              <a:t>https://www.jigsawplanet.com/?rc=play&amp;pid=20bfa0187867</a:t>
            </a:r>
            <a:endParaRPr lang="sr-Cyrl-RS" sz="1400" dirty="0" smtClean="0">
              <a:solidFill>
                <a:schemeClr val="bg1"/>
              </a:solidFill>
            </a:endParaRPr>
          </a:p>
          <a:p>
            <a:pPr marL="173038" indent="-173038"/>
            <a:r>
              <a:rPr lang="sr-Cyrl-RS" sz="1400" dirty="0" smtClean="0">
                <a:solidFill>
                  <a:schemeClr val="bg1"/>
                </a:solidFill>
              </a:rPr>
              <a:t>2. Кроз разговор и излагања представника група на апликацији </a:t>
            </a:r>
            <a:r>
              <a:rPr lang="sr-Latn-RS" sz="1400" dirty="0" smtClean="0">
                <a:solidFill>
                  <a:schemeClr val="bg1"/>
                </a:solidFill>
              </a:rPr>
              <a:t>Zoom</a:t>
            </a:r>
            <a:r>
              <a:rPr lang="sr-Cyrl-RS" sz="1400" dirty="0" smtClean="0">
                <a:solidFill>
                  <a:schemeClr val="bg1"/>
                </a:solidFill>
              </a:rPr>
              <a:t>, долазимо до нових података о овом знаменитом Србину. Радови се налазе на виртуелној школској табли.</a:t>
            </a:r>
          </a:p>
          <a:p>
            <a:pPr marL="342900" indent="-342900"/>
            <a:r>
              <a:rPr lang="en-US" sz="1400" dirty="0" smtClean="0">
                <a:solidFill>
                  <a:schemeClr val="bg1"/>
                </a:solidFill>
                <a:hlinkClick r:id="rId7"/>
              </a:rPr>
              <a:t>https://padlet.com/srpskaskolaberlin/orlubmhi8ztol2n8</a:t>
            </a:r>
            <a:endParaRPr lang="sr-Cyrl-RS" sz="1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sr-Cyrl-RS" sz="1400" dirty="0" smtClean="0">
                <a:solidFill>
                  <a:schemeClr val="bg1"/>
                </a:solidFill>
              </a:rPr>
              <a:t>3. Гледају се презентације о Пупину, припремљене наменски за овај час.</a:t>
            </a:r>
          </a:p>
          <a:p>
            <a:pPr marL="173038" indent="-173038"/>
            <a:r>
              <a:rPr lang="en-US" sz="1400" u="sng" dirty="0" smtClean="0">
                <a:solidFill>
                  <a:schemeClr val="bg1"/>
                </a:solidFill>
                <a:hlinkClick r:id="rId8"/>
              </a:rPr>
              <a:t>https://view.genial.ly/5ecd13282f97a70d0e087183/interactive-image-moa-otabina-srbia-znameniti-udi-moga-zavichaa-mihalo-pupin</a:t>
            </a:r>
            <a:endParaRPr lang="sr-Cyrl-RS" sz="1400" u="sng" dirty="0" smtClean="0">
              <a:solidFill>
                <a:schemeClr val="bg1"/>
              </a:solidFill>
            </a:endParaRPr>
          </a:p>
          <a:p>
            <a:pPr marL="342900" indent="-342900"/>
            <a:endParaRPr lang="sr-Cyrl-RS" sz="1400" u="sng" dirty="0" smtClean="0">
              <a:solidFill>
                <a:schemeClr val="bg1"/>
              </a:solidFill>
              <a:hlinkClick r:id="rId9"/>
            </a:endParaRPr>
          </a:p>
          <a:p>
            <a:pPr marL="173038" indent="-173038"/>
            <a:r>
              <a:rPr lang="en-US" sz="1400" u="sng" dirty="0" smtClean="0">
                <a:solidFill>
                  <a:schemeClr val="bg1"/>
                </a:solidFill>
                <a:hlinkClick r:id="rId9"/>
              </a:rPr>
              <a:t>https://www.slideserve.com/Srpskaskolaberlin/9941288-powerpoint-ppt-presentation</a:t>
            </a:r>
            <a:endParaRPr lang="sr-Cyrl-RS" sz="1400" u="sng" dirty="0" smtClean="0">
              <a:solidFill>
                <a:schemeClr val="bg1"/>
              </a:solidFill>
            </a:endParaRPr>
          </a:p>
          <a:p>
            <a:pPr marL="173038" indent="-173038"/>
            <a:r>
              <a:rPr lang="sr-Cyrl-RS" sz="1400" dirty="0" smtClean="0">
                <a:solidFill>
                  <a:schemeClr val="bg1"/>
                </a:solidFill>
              </a:rPr>
              <a:t>4. У међупредметној корелацији сазнало се пуно података о Пупиновом животу и делу, времену и приликама у којима је живео, као и географским појмовима. Провера знања врши се путем Гугл упитника у Гугл учионици.</a:t>
            </a:r>
          </a:p>
          <a:p>
            <a:pPr marL="173038" indent="-173038"/>
            <a:r>
              <a:rPr lang="en-US" sz="1400" u="sng" dirty="0" smtClean="0">
                <a:solidFill>
                  <a:schemeClr val="bg1"/>
                </a:solidFill>
                <a:hlinkClick r:id="rId10"/>
              </a:rPr>
              <a:t>https://docs.google.com/forms/d/e/1FAIpQLSecUqO214f3OXjDxEwpj_se8uL2gCEEcV6KfSjgHXwJA6blYQ/viewform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 descr="UPITNIK MOJA OTADŽBINA SRBIJ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158" y="1785926"/>
            <a:ext cx="2297290" cy="128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lana\Downloads\paper-3204064_1920.jpg"/>
          <p:cNvPicPr>
            <a:picLocks noChangeAspect="1" noChangeArrowheads="1"/>
          </p:cNvPicPr>
          <p:nvPr/>
        </p:nvPicPr>
        <p:blipFill>
          <a:blip r:embed="rId2"/>
          <a:srcRect l="12925" r="19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85723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chemeClr val="tx2">
                    <a:lumMod val="75000"/>
                  </a:schemeClr>
                </a:solidFill>
              </a:rPr>
              <a:t>Основи културе српског народа</a:t>
            </a:r>
          </a:p>
          <a:p>
            <a:pPr algn="ctr"/>
            <a:r>
              <a:rPr lang="sr-Cyrl-RS" sz="1400" b="1" dirty="0" smtClean="0">
                <a:solidFill>
                  <a:schemeClr val="tx2">
                    <a:lumMod val="75000"/>
                  </a:schemeClr>
                </a:solidFill>
              </a:rPr>
              <a:t>ПУПИНОВИ КАЛЕМОВИ НА МОЈ НАЧИН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13811"/>
            <a:ext cx="4429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tx2">
                    <a:lumMod val="75000"/>
                  </a:schemeClr>
                </a:solidFill>
              </a:rPr>
              <a:t>Ради мотивисања ученика, у уводном делу часа на апликацији </a:t>
            </a:r>
            <a:r>
              <a:rPr lang="sr-Latn-RS" sz="1400" b="1" dirty="0" smtClean="0">
                <a:solidFill>
                  <a:schemeClr val="tx2">
                    <a:lumMod val="75000"/>
                  </a:schemeClr>
                </a:solidFill>
              </a:rPr>
              <a:t>Zoom</a:t>
            </a:r>
            <a:r>
              <a:rPr lang="sr-Cyrl-RS" sz="1400" b="1" dirty="0" smtClean="0">
                <a:solidFill>
                  <a:schemeClr val="tx2">
                    <a:lumMod val="75000"/>
                  </a:schemeClr>
                </a:solidFill>
              </a:rPr>
              <a:t>, представљена је анимирана игра, где ученици истовремено могу откривати и понављати непознате речи. Затим им је послат линк за игру код куће.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https://wordwall.net/resource/2528591</a:t>
            </a:r>
            <a:endParaRPr lang="sr-Cyrl-R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Cyrl-RS" sz="1400" b="1" dirty="0" smtClean="0">
                <a:solidFill>
                  <a:schemeClr val="tx2">
                    <a:lumMod val="75000"/>
                  </a:schemeClr>
                </a:solidFill>
              </a:rPr>
              <a:t>2. Ученици слажу слагалицу са стварним мотивом Пупинових калемова.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https://www.jigsawplanet.com/?rc=play&amp;pid=1bd864738ecc</a:t>
            </a:r>
            <a:endParaRPr lang="sr-Cyrl-R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Cyrl-RS" sz="1400" b="1" dirty="0" smtClean="0">
                <a:solidFill>
                  <a:schemeClr val="tx2">
                    <a:lumMod val="75000"/>
                  </a:schemeClr>
                </a:solidFill>
              </a:rPr>
              <a:t>3. Разговор о техникама у сликарству и припрема за одабир технике за рад.</a:t>
            </a:r>
          </a:p>
          <a:p>
            <a:r>
              <a:rPr lang="sr-Cyrl-RS" sz="1400" b="1" dirty="0" smtClean="0">
                <a:solidFill>
                  <a:schemeClr val="tx2">
                    <a:lumMod val="75000"/>
                  </a:schemeClr>
                </a:solidFill>
              </a:rPr>
              <a:t>4. Ученици израђују ликовне радове.</a:t>
            </a:r>
          </a:p>
          <a:p>
            <a:r>
              <a:rPr lang="sr-Cyrl-RS" sz="1400" b="1" dirty="0" smtClean="0">
                <a:solidFill>
                  <a:schemeClr val="tx2">
                    <a:lumMod val="75000"/>
                  </a:schemeClr>
                </a:solidFill>
              </a:rPr>
              <a:t>5. Након тога су радови постављени на нашу виртуелну школску таблу.</a:t>
            </a:r>
          </a:p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https://padlet.com/srpskaskolaberlin/eg2u8ktaz2fc9obv</a:t>
            </a:r>
            <a:endParaRPr lang="sr-Cyrl-R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Cyrl-RS" sz="1400" b="1" dirty="0" smtClean="0">
                <a:solidFill>
                  <a:schemeClr val="tx2">
                    <a:lumMod val="75000"/>
                  </a:schemeClr>
                </a:solidFill>
              </a:rPr>
              <a:t>6. Евалуација се одвија касније, кроз заједнички разговор о радовима.</a:t>
            </a:r>
          </a:p>
          <a:p>
            <a:endParaRPr lang="sr-Cyrl-R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Igra, balo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500041"/>
            <a:ext cx="1785918" cy="1214447"/>
          </a:xfrm>
          <a:prstGeom prst="rect">
            <a:avLst/>
          </a:prstGeom>
        </p:spPr>
      </p:pic>
      <p:pic>
        <p:nvPicPr>
          <p:cNvPr id="1027" name="Picture 3" descr="C:\Users\Milana\Downloads\Screenshot_2020-05-31 Pupinovi kalemovi - jigsaw puzzle (32 pieces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85925"/>
            <a:ext cx="1785918" cy="1214447"/>
          </a:xfrm>
          <a:prstGeom prst="rect">
            <a:avLst/>
          </a:prstGeom>
          <a:noFill/>
        </p:spPr>
      </p:pic>
      <p:pic>
        <p:nvPicPr>
          <p:cNvPr id="1028" name="Picture 4" descr="C:\Users\Milana\Downloads\Screenshot_2020-05-31 Основи културе српског народ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5247673"/>
            <a:ext cx="2643206" cy="1211308"/>
          </a:xfrm>
          <a:prstGeom prst="rect">
            <a:avLst/>
          </a:prstGeom>
          <a:noFill/>
        </p:spPr>
      </p:pic>
      <p:pic>
        <p:nvPicPr>
          <p:cNvPr id="10" name="Picture 9" descr="PicsArt_05-26-03.24.5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143248"/>
            <a:ext cx="1751712" cy="2500306"/>
          </a:xfrm>
          <a:prstGeom prst="rect">
            <a:avLst/>
          </a:prstGeom>
        </p:spPr>
      </p:pic>
      <p:pic>
        <p:nvPicPr>
          <p:cNvPr id="1029" name="Picture 5" descr="C:\Users\Milana\AppData\Local\Microsoft\Windows\Temporary Internet Files\Content.IE5\X3WPK2U1\beret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8" y="3214686"/>
            <a:ext cx="1071570" cy="732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brary-1147816_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  <p:pic>
        <p:nvPicPr>
          <p:cNvPr id="4" name="Picture 3" descr="chalk-board-303457_1280.png"/>
          <p:cNvPicPr>
            <a:picLocks noChangeAspect="1"/>
          </p:cNvPicPr>
          <p:nvPr/>
        </p:nvPicPr>
        <p:blipFill>
          <a:blip r:embed="rId3">
            <a:lum bright="10000"/>
          </a:blip>
          <a:srcRect b="5212"/>
          <a:stretch>
            <a:fillRect/>
          </a:stretch>
        </p:blipFill>
        <p:spPr>
          <a:xfrm>
            <a:off x="919454" y="0"/>
            <a:ext cx="8224546" cy="6858000"/>
          </a:xfrm>
          <a:prstGeom prst="rect">
            <a:avLst/>
          </a:prstGeom>
        </p:spPr>
      </p:pic>
      <p:pic>
        <p:nvPicPr>
          <p:cNvPr id="3" name="Picture 2" descr="PicsArt_05-26-03.28.17.png"/>
          <p:cNvPicPr>
            <a:picLocks noChangeAspect="1"/>
          </p:cNvPicPr>
          <p:nvPr/>
        </p:nvPicPr>
        <p:blipFill>
          <a:blip r:embed="rId4"/>
          <a:srcRect l="28112"/>
          <a:stretch>
            <a:fillRect/>
          </a:stretch>
        </p:blipFill>
        <p:spPr>
          <a:xfrm>
            <a:off x="0" y="2986416"/>
            <a:ext cx="2500298" cy="3943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285728"/>
            <a:ext cx="735811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''Игра је здравија од млека, игра је снажнија од воде, игра је за човека најлепши дар слободе'' – Љубивоје Ршумовић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sr-Cyrl-RS" dirty="0" smtClean="0">
                <a:solidFill>
                  <a:schemeClr val="bg1"/>
                </a:solidFill>
              </a:rPr>
              <a:t>Школа је Пупину била место без игре. У нашој школи се учи и напредује и кроз игру. Зато погледајмо како смо се играли на часовима.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2357430"/>
            <a:ext cx="165334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728" y="1702346"/>
            <a:ext cx="3818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Укрштенице  и откривалице на сајту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https://wordwall.net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357430"/>
            <a:ext cx="1574867" cy="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435671" y="3354173"/>
            <a:ext cx="3065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Слагање слагалица на сајту</a:t>
            </a:r>
          </a:p>
          <a:p>
            <a:r>
              <a:rPr lang="en-US" dirty="0" smtClean="0">
                <a:solidFill>
                  <a:schemeClr val="bg1"/>
                </a:solidFill>
                <a:hlinkClick r:id="rId8"/>
              </a:rPr>
              <a:t>https://www.jigsawplanet.com</a:t>
            </a:r>
            <a:endParaRPr lang="en-US" dirty="0"/>
          </a:p>
        </p:txBody>
      </p:sp>
      <p:pic>
        <p:nvPicPr>
          <p:cNvPr id="2050" name="Picture 2" descr="C:\Users\Milana\Downloads\Screenshot_2020-05-31 Pupinovi kalemovi - jigsaw puzzle (32 pieces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3616" y="4000504"/>
            <a:ext cx="1615507" cy="928694"/>
          </a:xfrm>
          <a:prstGeom prst="rect">
            <a:avLst/>
          </a:prstGeom>
          <a:noFill/>
        </p:spPr>
      </p:pic>
      <p:pic>
        <p:nvPicPr>
          <p:cNvPr id="12" name="Picture 4" descr="C:\Users\Milana\Downloads\Screenshot_2020-05-31 Основи културе српског народ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2714620"/>
            <a:ext cx="1755049" cy="10001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57818" y="2071678"/>
            <a:ext cx="364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Цртање и постављање радова на  </a:t>
            </a:r>
            <a:r>
              <a:rPr lang="en-US" dirty="0" smtClean="0">
                <a:solidFill>
                  <a:schemeClr val="bg1"/>
                </a:solidFill>
                <a:hlinkClick r:id="rId11"/>
              </a:rPr>
              <a:t>https://padlet.com</a:t>
            </a:r>
            <a:endParaRPr lang="en-US" dirty="0"/>
          </a:p>
        </p:txBody>
      </p:sp>
      <p:pic>
        <p:nvPicPr>
          <p:cNvPr id="2051" name="Picture 3" descr="C:\Users\Milana\AppData\Local\Microsoft\Windows\Temporary Internet Files\Content.IE5\X3WPK2U1\Brushes-The-Palette-Painting-Paint-Colored-1946640[1].png"/>
          <p:cNvPicPr>
            <a:picLocks noChangeAspect="1" noChangeArrowheads="1"/>
          </p:cNvPicPr>
          <p:nvPr/>
        </p:nvPicPr>
        <p:blipFill>
          <a:blip r:embed="rId12" cstate="print"/>
          <a:srcRect t="15504" b="18604"/>
          <a:stretch>
            <a:fillRect/>
          </a:stretch>
        </p:blipFill>
        <p:spPr bwMode="auto">
          <a:xfrm>
            <a:off x="6670001" y="3857628"/>
            <a:ext cx="2259717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s-4340566_1920.jpg"/>
          <p:cNvPicPr>
            <a:picLocks noChangeAspect="1"/>
          </p:cNvPicPr>
          <p:nvPr/>
        </p:nvPicPr>
        <p:blipFill>
          <a:blip r:embed="rId2"/>
          <a:srcRect l="1762"/>
          <a:stretch>
            <a:fillRect/>
          </a:stretch>
        </p:blipFill>
        <p:spPr>
          <a:xfrm>
            <a:off x="32" y="24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5831" y="142852"/>
            <a:ext cx="6276654" cy="492443"/>
          </a:xfrm>
          <a:prstGeom prst="rect">
            <a:avLst/>
          </a:prstGeom>
          <a:solidFill>
            <a:srgbClr val="07A92E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r-Cyrl-RS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Утисци ученика и родитеља о часу   </a:t>
            </a:r>
            <a:endParaRPr lang="en-US" sz="2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0" y="928670"/>
            <a:ext cx="2214546" cy="1500198"/>
          </a:xfrm>
          <a:prstGeom prst="wedgeEllipseCallout">
            <a:avLst/>
          </a:prstGeom>
          <a:solidFill>
            <a:srgbClr val="07A9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 rot="896316">
            <a:off x="2329919" y="890771"/>
            <a:ext cx="2132271" cy="1596564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07A9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 rot="683545">
            <a:off x="5945185" y="626752"/>
            <a:ext cx="2225927" cy="1540456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7A9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 rot="1173941">
            <a:off x="6445574" y="2089219"/>
            <a:ext cx="2545712" cy="1518895"/>
          </a:xfrm>
          <a:prstGeom prst="wedgeEllipseCallout">
            <a:avLst/>
          </a:prstGeom>
          <a:solidFill>
            <a:srgbClr val="07A9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/>
              <a:t>Допало ми се и што смо сами припремали материјал и све што је учитељица спремила.  М.Ј.</a:t>
            </a:r>
            <a:endParaRPr lang="en-US" sz="1400" b="1" dirty="0"/>
          </a:p>
        </p:txBody>
      </p:sp>
      <p:sp>
        <p:nvSpPr>
          <p:cNvPr id="8" name="Oval Callout 7"/>
          <p:cNvSpPr/>
          <p:nvPr/>
        </p:nvSpPr>
        <p:spPr>
          <a:xfrm rot="1371718">
            <a:off x="2910862" y="2571857"/>
            <a:ext cx="2261509" cy="1453100"/>
          </a:xfrm>
          <a:prstGeom prst="wedgeEllipseCallout">
            <a:avLst/>
          </a:prstGeom>
          <a:solidFill>
            <a:srgbClr val="07A9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/>
              <a:t>Много новог сам сазнала о Пупину. Уз мене су и мама и тата научили нешто ново.  С.Ф.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214422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Дивно ми је било на часу. Видела сам другарице и пуно смо се играли.   А.Г.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241716">
            <a:off x="2593505" y="1307186"/>
            <a:ext cx="170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rgbClr val="07A92E"/>
                </a:solidFill>
              </a:rPr>
              <a:t>Филм ми се баш допао и када смо се играли.     С.С.</a:t>
            </a:r>
            <a:endParaRPr lang="en-US" sz="1400" b="1" dirty="0">
              <a:solidFill>
                <a:srgbClr val="07A92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684203">
            <a:off x="6117348" y="891398"/>
            <a:ext cx="1965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rgbClr val="07A92E"/>
                </a:solidFill>
              </a:rPr>
              <a:t>Лакше је када се ради у друштву. Свиђа ми се када имамо овакве часове. Т. В.</a:t>
            </a:r>
            <a:endParaRPr lang="en-US" sz="1400" b="1" dirty="0">
              <a:solidFill>
                <a:srgbClr val="07A92E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71472" y="4071942"/>
            <a:ext cx="3714776" cy="2214578"/>
          </a:xfrm>
          <a:prstGeom prst="cloudCallout">
            <a:avLst/>
          </a:prstGeom>
          <a:solidFill>
            <a:srgbClr val="F4EF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00100" y="4357694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2">
                    <a:lumMod val="10000"/>
                  </a:schemeClr>
                </a:solidFill>
              </a:rPr>
              <a:t>‘’Најбољи учитељи су уједно и најзахтевнији учитељи. Они од ученика затевају размишљање.’’ – В. Гласер</a:t>
            </a:r>
          </a:p>
          <a:p>
            <a:r>
              <a:rPr lang="sr-Cyrl-RS" sz="1400" b="1" dirty="0" smtClean="0">
                <a:solidFill>
                  <a:schemeClr val="bg2">
                    <a:lumMod val="10000"/>
                  </a:schemeClr>
                </a:solidFill>
              </a:rPr>
              <a:t>Све похвале за одржани час и мотивацију деце у времену Короне. </a:t>
            </a:r>
          </a:p>
          <a:p>
            <a:r>
              <a:rPr lang="sr-Cyrl-RS" sz="1400" b="1" dirty="0" smtClean="0">
                <a:solidFill>
                  <a:schemeClr val="bg2">
                    <a:lumMod val="10000"/>
                  </a:schemeClr>
                </a:solidFill>
              </a:rPr>
              <a:t>М.Б. </a:t>
            </a:r>
            <a:r>
              <a:rPr lang="sr-Cyrl-CS" sz="1400" b="1" dirty="0" smtClean="0">
                <a:solidFill>
                  <a:schemeClr val="bg2">
                    <a:lumMod val="10000"/>
                  </a:schemeClr>
                </a:solidFill>
              </a:rPr>
              <a:t>м</a:t>
            </a:r>
            <a:r>
              <a:rPr lang="sr-Cyrl-RS" sz="1400" b="1" dirty="0" smtClean="0">
                <a:solidFill>
                  <a:schemeClr val="bg2">
                    <a:lumMod val="10000"/>
                  </a:schemeClr>
                </a:solidFill>
              </a:rPr>
              <a:t>ама ученика А.Б. </a:t>
            </a:r>
            <a:r>
              <a:rPr lang="sr-Cyrl-CS" sz="1400" b="1" dirty="0" smtClean="0">
                <a:solidFill>
                  <a:schemeClr val="bg2">
                    <a:lumMod val="10000"/>
                  </a:schemeClr>
                </a:solidFill>
              </a:rPr>
              <a:t>И</a:t>
            </a:r>
            <a:r>
              <a:rPr lang="sr-Cyrl-RS" sz="1400" b="1" dirty="0" smtClean="0">
                <a:solidFill>
                  <a:schemeClr val="bg2">
                    <a:lumMod val="10000"/>
                  </a:schemeClr>
                </a:solidFill>
              </a:rPr>
              <a:t> С.Б.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Milana\AppData\Local\Microsoft\Windows\Temporary Internet Files\Content.IE5\JIG90C50\bee_PNG7472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5500702"/>
            <a:ext cx="1900232" cy="1357323"/>
          </a:xfrm>
          <a:prstGeom prst="rect">
            <a:avLst/>
          </a:prstGeom>
          <a:noFill/>
        </p:spPr>
      </p:pic>
      <p:sp>
        <p:nvSpPr>
          <p:cNvPr id="18" name="Cloud Callout 17"/>
          <p:cNvSpPr/>
          <p:nvPr/>
        </p:nvSpPr>
        <p:spPr>
          <a:xfrm rot="19536431" flipH="1">
            <a:off x="4215803" y="3904866"/>
            <a:ext cx="2855457" cy="214776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 descr="C:\Users\Milana\AppData\Local\Microsoft\Windows\Temporary Internet Files\Content.IE5\OBE22W92\butterflies-1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643702" y="4848252"/>
            <a:ext cx="1866896" cy="186689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9891301">
            <a:off x="4427667" y="4114853"/>
            <a:ext cx="2464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1400" dirty="0" smtClean="0">
                <a:solidFill>
                  <a:srgbClr val="002060"/>
                </a:solidFill>
              </a:rPr>
              <a:t>Деца нису скидала осмех са лица. Посебно кад су се играли. То им недостаје.</a:t>
            </a:r>
          </a:p>
          <a:p>
            <a:pPr>
              <a:lnSpc>
                <a:spcPct val="150000"/>
              </a:lnSpc>
            </a:pPr>
            <a:r>
              <a:rPr lang="sr-Cyrl-RS" sz="1400" dirty="0" smtClean="0">
                <a:solidFill>
                  <a:srgbClr val="002060"/>
                </a:solidFill>
              </a:rPr>
              <a:t>  С.Г. </a:t>
            </a:r>
            <a:r>
              <a:rPr lang="sr-Cyrl-CS" sz="1400" dirty="0" smtClean="0">
                <a:solidFill>
                  <a:srgbClr val="002060"/>
                </a:solidFill>
              </a:rPr>
              <a:t>м</a:t>
            </a:r>
            <a:r>
              <a:rPr lang="sr-Cyrl-RS" sz="1400" dirty="0" smtClean="0">
                <a:solidFill>
                  <a:srgbClr val="002060"/>
                </a:solidFill>
              </a:rPr>
              <a:t>ама ученика А.Г и А.Г.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-863418_1920.jpg"/>
          <p:cNvPicPr>
            <a:picLocks noChangeAspect="1"/>
          </p:cNvPicPr>
          <p:nvPr/>
        </p:nvPicPr>
        <p:blipFill>
          <a:blip r:embed="rId2"/>
          <a:srcRect r="247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5128" y="71414"/>
            <a:ext cx="80674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Коришћена литература, извори и алати за учење на даљину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8" y="571480"/>
            <a:ext cx="4071934" cy="3108543"/>
          </a:xfrm>
          <a:prstGeom prst="rect">
            <a:avLst/>
          </a:prstGeom>
          <a:solidFill>
            <a:srgbClr val="F3C85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r>
              <a:rPr lang="sr-Cyrl-RS" sz="1400" dirty="0" smtClean="0">
                <a:solidFill>
                  <a:schemeClr val="bg1"/>
                </a:solidFill>
              </a:rPr>
              <a:t>‘’Српски великани - Михајло Пупин’’, Ивана Суботић, ‘’Пчелица’’ Чачак</a:t>
            </a:r>
          </a:p>
          <a:p>
            <a:r>
              <a:rPr lang="sr-Cyrl-RS" sz="1400" dirty="0" smtClean="0">
                <a:solidFill>
                  <a:schemeClr val="bg1"/>
                </a:solidFill>
              </a:rPr>
              <a:t>‘’Маша и Раша – Речи чаробнице’’, читанка за 4. разред основне школе, Радмила Жежељ Ралић, ‘’Клет’’ Београд</a:t>
            </a:r>
          </a:p>
          <a:p>
            <a:r>
              <a:rPr lang="en-US" sz="1400" dirty="0" smtClean="0">
                <a:solidFill>
                  <a:schemeClr val="bg1"/>
                </a:solidFill>
                <a:hlinkClick r:id="rId3"/>
              </a:rPr>
              <a:t>http://www.mihajlopupin.rs/</a:t>
            </a:r>
            <a:endParaRPr lang="sr-Cyrl-R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  <a:hlinkClick r:id="rId4"/>
              </a:rPr>
              <a:t>http://www.muzejpupina.rs/</a:t>
            </a:r>
            <a:endParaRPr lang="sr-Cyrl-RS" sz="1400" dirty="0" smtClean="0">
              <a:solidFill>
                <a:schemeClr val="bg1"/>
              </a:solidFill>
            </a:endParaRPr>
          </a:p>
          <a:p>
            <a:r>
              <a:rPr lang="sr-Cyrl-RS" sz="1400" dirty="0" smtClean="0">
                <a:solidFill>
                  <a:schemeClr val="bg1"/>
                </a:solidFill>
              </a:rPr>
              <a:t>Платформа за учење  Гугл учионица </a:t>
            </a:r>
            <a:r>
              <a:rPr lang="en-US" sz="1400" dirty="0" smtClean="0">
                <a:solidFill>
                  <a:schemeClr val="bg1"/>
                </a:solidFill>
                <a:hlinkClick r:id="rId5"/>
              </a:rPr>
              <a:t>https://classroom.google.com/</a:t>
            </a:r>
            <a:endParaRPr lang="sr-Cyrl-RS" sz="1400" dirty="0" smtClean="0">
              <a:solidFill>
                <a:schemeClr val="bg1"/>
              </a:solidFill>
            </a:endParaRPr>
          </a:p>
          <a:p>
            <a:r>
              <a:rPr lang="sr-Cyrl-RS" sz="1400" dirty="0" smtClean="0">
                <a:solidFill>
                  <a:schemeClr val="bg1"/>
                </a:solidFill>
              </a:rPr>
              <a:t>Алати за интеракцију Гугл упитници</a:t>
            </a:r>
          </a:p>
          <a:p>
            <a:r>
              <a:rPr lang="en-US" sz="1400" dirty="0" smtClean="0">
                <a:solidFill>
                  <a:schemeClr val="bg1"/>
                </a:solidFill>
                <a:hlinkClick r:id="rId6"/>
              </a:rPr>
              <a:t>https://www.google.com/intl/sr_rs/forms/about/</a:t>
            </a:r>
            <a:endParaRPr lang="sr-Cyrl-RS" sz="1400" dirty="0" smtClean="0">
              <a:solidFill>
                <a:schemeClr val="bg1"/>
              </a:solidFill>
            </a:endParaRPr>
          </a:p>
          <a:p>
            <a:r>
              <a:rPr lang="sr-Cyrl-RS" sz="1400" dirty="0" smtClean="0">
                <a:solidFill>
                  <a:schemeClr val="bg1"/>
                </a:solidFill>
              </a:rPr>
              <a:t>Алати за сарадњу и дељење</a:t>
            </a:r>
          </a:p>
          <a:p>
            <a:r>
              <a:rPr lang="en-US" sz="1400" dirty="0" smtClean="0">
                <a:solidFill>
                  <a:schemeClr val="bg1"/>
                </a:solidFill>
                <a:hlinkClick r:id="rId7"/>
              </a:rPr>
              <a:t>https://zoom.us/</a:t>
            </a:r>
            <a:endParaRPr lang="sr-Latn-R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  <a:hlinkClick r:id="rId8"/>
              </a:rPr>
              <a:t>https://padlet.com</a:t>
            </a:r>
            <a:endParaRPr lang="sr-Cyrl-RS" sz="1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06" y="3643314"/>
            <a:ext cx="4071966" cy="3108543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chemeClr val="bg1"/>
                </a:solidFill>
              </a:rPr>
              <a:t>Алати за креирање  и обраду презентација, видео-материјала,  аудио-материјала, фотографија</a:t>
            </a:r>
          </a:p>
          <a:p>
            <a:r>
              <a:rPr lang="en-US" sz="1400" dirty="0" smtClean="0">
                <a:solidFill>
                  <a:schemeClr val="bg1"/>
                </a:solidFill>
                <a:hlinkClick r:id="rId9"/>
              </a:rPr>
              <a:t>https://www.freescreenrecording.com/</a:t>
            </a:r>
            <a:endParaRPr lang="sr-Cyrl-R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  <a:hlinkClick r:id="rId10"/>
              </a:rPr>
              <a:t>Windows Movie Maker</a:t>
            </a:r>
            <a:endParaRPr lang="sr-Cyrl-RS" sz="1400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  <a:hlinkClick r:id="rId11"/>
              </a:rPr>
              <a:t>Microsoft PowerPoint</a:t>
            </a:r>
            <a:endParaRPr lang="sr-Cyrl-RS" sz="1400" b="1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  <a:hlinkClick r:id="rId12"/>
              </a:rPr>
              <a:t>Sound Forge</a:t>
            </a:r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  <a:hlinkClick r:id="rId13"/>
              </a:rPr>
              <a:t>https://pixabay.com/</a:t>
            </a:r>
            <a:endParaRPr lang="sr-Cyrl-R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  <a:hlinkClick r:id="rId14"/>
              </a:rPr>
              <a:t>https://view.genial.ly</a:t>
            </a:r>
            <a:endParaRPr lang="sr-Cyrl-R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  <a:hlinkClick r:id="rId15"/>
              </a:rPr>
              <a:t>https://www.slideserve.com/</a:t>
            </a:r>
            <a:endParaRPr lang="sr-Latn-R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  <a:hlinkClick r:id="rId16"/>
              </a:rPr>
              <a:t>https://www.youtube.com</a:t>
            </a:r>
            <a:endParaRPr lang="sr-Cyrl-RS" sz="1400" dirty="0" smtClean="0">
              <a:solidFill>
                <a:schemeClr val="bg1"/>
              </a:solidFill>
            </a:endParaRPr>
          </a:p>
          <a:p>
            <a:r>
              <a:rPr lang="sr-Latn-RS" sz="1400" dirty="0" smtClean="0">
                <a:solidFill>
                  <a:schemeClr val="bg1"/>
                </a:solidFill>
              </a:rPr>
              <a:t>Paint</a:t>
            </a:r>
          </a:p>
          <a:p>
            <a:r>
              <a:rPr lang="sr-Latn-RS" sz="1400" dirty="0" smtClean="0">
                <a:solidFill>
                  <a:schemeClr val="bg1"/>
                </a:solidFill>
              </a:rPr>
              <a:t>Artweawer</a:t>
            </a:r>
          </a:p>
          <a:p>
            <a:r>
              <a:rPr lang="en-US" sz="1400" dirty="0" smtClean="0">
                <a:solidFill>
                  <a:schemeClr val="bg1"/>
                </a:solidFill>
                <a:hlinkClick r:id="rId17"/>
              </a:rPr>
              <a:t>https://wordwall.net</a:t>
            </a:r>
            <a:endParaRPr lang="sr-Latn-R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  <a:hlinkClick r:id="rId18"/>
              </a:rPr>
              <a:t>https://www.jigsawplanet.com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isy-2320519_1920.jpg"/>
          <p:cNvPicPr>
            <a:picLocks noChangeAspect="1"/>
          </p:cNvPicPr>
          <p:nvPr/>
        </p:nvPicPr>
        <p:blipFill>
          <a:blip r:embed="rId2"/>
          <a:srcRect r="8755" b="10970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42844" y="0"/>
            <a:ext cx="6858048" cy="55007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642918"/>
            <a:ext cx="614366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/>
            <a:endParaRPr lang="sr-Cyrl-RS" sz="1400" b="1" dirty="0" smtClean="0">
              <a:solidFill>
                <a:schemeClr val="bg1"/>
              </a:solidFill>
            </a:endParaRPr>
          </a:p>
          <a:p>
            <a:pPr marL="95250"/>
            <a:r>
              <a:rPr lang="sr-Cyrl-RS" sz="1400" b="1" dirty="0" smtClean="0">
                <a:solidFill>
                  <a:schemeClr val="bg1"/>
                </a:solidFill>
              </a:rPr>
              <a:t>У времену пандемије вируса Ковид 19, невидљивог непријатеља са којим се суочило човечанство, просветни радници су у измењеним околностима морали да наставе свој просветитељски пут.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95250"/>
            <a:r>
              <a:rPr lang="sr-Cyrl-RS" sz="1400" b="1" dirty="0" smtClean="0">
                <a:solidFill>
                  <a:schemeClr val="bg1"/>
                </a:solidFill>
              </a:rPr>
              <a:t>Почетак није био нимало лак. Под велом страха за живот, морало се даље. Нови програми, платформе, апликације, обуке, поруке, савети, несналажење с обе стране, проблеми и израњања из њих, али смо сви показали да из овога излазимо јачи и богатији. И моје учешће на  конкурсу показује да креативношћу и радом желимо да усмеравамо будући свет јер у рукама наставника заиста јесте магија.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95250"/>
            <a:r>
              <a:rPr lang="sr-Cyrl-RS" sz="1400" b="1" dirty="0" smtClean="0">
                <a:solidFill>
                  <a:schemeClr val="bg1"/>
                </a:solidFill>
              </a:rPr>
              <a:t>Магија је у речима, слици и звуку, она је у подршци, упутству, охрабрењу детета да превазиђе и заборави стварност и упусти се с наставником у чаробни свет знања. Она је у осмеху, похвали и речима да је </a:t>
            </a:r>
            <a:r>
              <a:rPr lang="sr-Cyrl-RS" sz="1400" b="1" smtClean="0">
                <a:solidFill>
                  <a:schemeClr val="bg1"/>
                </a:solidFill>
              </a:rPr>
              <a:t>ново </a:t>
            </a:r>
            <a:r>
              <a:rPr lang="sr-Cyrl-RS" sz="1400" b="1" smtClean="0">
                <a:solidFill>
                  <a:schemeClr val="bg1"/>
                </a:solidFill>
              </a:rPr>
              <a:t>сутра </a:t>
            </a:r>
            <a:r>
              <a:rPr lang="sr-Cyrl-RS" sz="1400" b="1" dirty="0" smtClean="0">
                <a:solidFill>
                  <a:schemeClr val="bg1"/>
                </a:solidFill>
              </a:rPr>
              <a:t>боље од претходних.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95250"/>
            <a:r>
              <a:rPr lang="sr-Cyrl-RS" sz="1400" b="1" dirty="0" smtClean="0">
                <a:solidFill>
                  <a:schemeClr val="bg1"/>
                </a:solidFill>
              </a:rPr>
              <a:t>Чаролија је у учионици, али док не крочимо поново у њу, богатићемо се новим сазнањима у виртуелном свету и образовни процес креирати магијом нашег знања и наше воље.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95250"/>
            <a:endParaRPr lang="sr-Latn-RS" sz="1400" b="1" dirty="0" smtClean="0">
              <a:solidFill>
                <a:schemeClr val="bg1"/>
              </a:solidFill>
            </a:endParaRPr>
          </a:p>
          <a:p>
            <a:pPr marL="95250"/>
            <a:r>
              <a:rPr lang="sr-Cyrl-RS" sz="1400" b="1" dirty="0" smtClean="0">
                <a:solidFill>
                  <a:schemeClr val="bg1"/>
                </a:solidFill>
              </a:rPr>
              <a:t>Милана Ракић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1287</Words>
  <Application>Microsoft Office PowerPoint</Application>
  <PresentationFormat>On-screen Show (4:3)</PresentationFormat>
  <Paragraphs>123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Milana</dc:creator>
  <cp:lastModifiedBy>Milana</cp:lastModifiedBy>
  <cp:revision>118</cp:revision>
  <dcterms:created xsi:type="dcterms:W3CDTF">2020-05-30T12:54:33Z</dcterms:created>
  <dcterms:modified xsi:type="dcterms:W3CDTF">2020-05-31T21:00:30Z</dcterms:modified>
</cp:coreProperties>
</file>